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61" r:id="rId2"/>
    <p:sldId id="874" r:id="rId3"/>
  </p:sldIdLst>
  <p:sldSz cx="6858000" cy="990282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B0E1"/>
    <a:srgbClr val="0091D9"/>
    <a:srgbClr val="0463C4"/>
    <a:srgbClr val="277DCE"/>
    <a:srgbClr val="F4F8FA"/>
    <a:srgbClr val="0055B2"/>
    <a:srgbClr val="D6E8EC"/>
    <a:srgbClr val="D3E3EF"/>
    <a:srgbClr val="04AAE1"/>
    <a:srgbClr val="F2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15" autoAdjust="0"/>
    <p:restoredTop sz="94660"/>
  </p:normalViewPr>
  <p:slideViewPr>
    <p:cSldViewPr snapToGrid="0">
      <p:cViewPr varScale="1">
        <p:scale>
          <a:sx n="47" d="100"/>
          <a:sy n="47" d="100"/>
        </p:scale>
        <p:origin x="2408" y="40"/>
      </p:cViewPr>
      <p:guideLst/>
    </p:cSldViewPr>
  </p:slideViewPr>
  <p:notesTextViewPr>
    <p:cViewPr>
      <p:scale>
        <a:sx n="1" d="1"/>
        <a:sy n="1" d="1"/>
      </p:scale>
      <p:origin x="0" y="0"/>
    </p:cViewPr>
  </p:notesTextViewPr>
  <p:notesViewPr>
    <p:cSldViewPr snapToGrid="0">
      <p:cViewPr varScale="1">
        <p:scale>
          <a:sx n="124" d="100"/>
          <a:sy n="124" d="100"/>
        </p:scale>
        <p:origin x="4960" y="8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2025/4/8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DAB19-412C-48D7-BEAD-8927462CFE0C}" type="datetimeFigureOut">
              <a:rPr lang="zh-CN" altLang="en-US" smtClean="0"/>
              <a:t>2025/4/8</a:t>
            </a:fld>
            <a:endParaRPr lang="zh-CN" altLang="en-US"/>
          </a:p>
        </p:txBody>
      </p:sp>
      <p:sp>
        <p:nvSpPr>
          <p:cNvPr id="4" name="幻灯片图像占位符 3"/>
          <p:cNvSpPr>
            <a:spLocks noGrp="1" noRot="1" noChangeAspect="1"/>
          </p:cNvSpPr>
          <p:nvPr>
            <p:ph type="sldImg" idx="2"/>
          </p:nvPr>
        </p:nvSpPr>
        <p:spPr>
          <a:xfrm>
            <a:off x="2360476" y="1143000"/>
            <a:ext cx="2137048"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1BA704-0800-4EFD-947F-A64ED5AE22E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360613" y="1143000"/>
            <a:ext cx="213677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360613" y="1143000"/>
            <a:ext cx="213677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文本框 9"/>
          <p:cNvSpPr txBox="1"/>
          <p:nvPr userDrawn="1"/>
        </p:nvSpPr>
        <p:spPr>
          <a:xfrm>
            <a:off x="2626360" y="281819"/>
            <a:ext cx="423164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r"/>
            <a:r>
              <a:rPr lang="en-US" altLang="zh-CN" sz="1800" b="1" dirty="0">
                <a:solidFill>
                  <a:schemeClr val="accent4"/>
                </a:solidFill>
                <a:effectLst/>
              </a:rPr>
              <a:t>www.wipda-asia2025.org</a:t>
            </a:r>
          </a:p>
        </p:txBody>
      </p:sp>
      <p:pic>
        <p:nvPicPr>
          <p:cNvPr id="11" name="图片 10" descr="微信图片_20241206151916"/>
          <p:cNvPicPr>
            <a:picLocks noChangeAspect="1"/>
          </p:cNvPicPr>
          <p:nvPr userDrawn="1"/>
        </p:nvPicPr>
        <p:blipFill>
          <a:blip r:embed="rId3"/>
          <a:stretch>
            <a:fillRect/>
          </a:stretch>
        </p:blipFill>
        <p:spPr>
          <a:xfrm>
            <a:off x="0" y="141921"/>
            <a:ext cx="3712876" cy="648332"/>
          </a:xfrm>
          <a:prstGeom prst="rect">
            <a:avLst/>
          </a:prstGeom>
        </p:spPr>
      </p:pic>
      <p:cxnSp>
        <p:nvCxnSpPr>
          <p:cNvPr id="5" name="直接连接符 4"/>
          <p:cNvCxnSpPr/>
          <p:nvPr/>
        </p:nvCxnSpPr>
        <p:spPr>
          <a:xfrm>
            <a:off x="0" y="881380"/>
            <a:ext cx="6858000" cy="0"/>
          </a:xfrm>
          <a:prstGeom prst="line">
            <a:avLst/>
          </a:prstGeom>
          <a:ln w="28575"/>
        </p:spPr>
        <p:style>
          <a:lnRef idx="2">
            <a:schemeClr val="accent1"/>
          </a:lnRef>
          <a:fillRef idx="0">
            <a:srgbClr val="FFFFFF"/>
          </a:fillRef>
          <a:effectRef idx="0">
            <a:srgbClr val="FFFFFF"/>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3"/>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6.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2.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底部-1"/>
          <p:cNvPicPr>
            <a:picLocks noChangeAspect="1"/>
          </p:cNvPicPr>
          <p:nvPr/>
        </p:nvPicPr>
        <p:blipFill>
          <a:blip r:embed="rId3"/>
          <a:stretch>
            <a:fillRect/>
          </a:stretch>
        </p:blipFill>
        <p:spPr>
          <a:xfrm>
            <a:off x="0" y="7410450"/>
            <a:ext cx="6858000" cy="2492375"/>
          </a:xfrm>
          <a:prstGeom prst="rect">
            <a:avLst/>
          </a:prstGeom>
        </p:spPr>
      </p:pic>
      <p:pic>
        <p:nvPicPr>
          <p:cNvPr id="6" name="图片 5" descr="画板 1-100"/>
          <p:cNvPicPr>
            <a:picLocks noChangeAspect="1"/>
          </p:cNvPicPr>
          <p:nvPr/>
        </p:nvPicPr>
        <p:blipFill>
          <a:blip r:embed="rId4"/>
          <a:srcRect b="30006"/>
          <a:stretch>
            <a:fillRect/>
          </a:stretch>
        </p:blipFill>
        <p:spPr>
          <a:xfrm>
            <a:off x="0" y="-247"/>
            <a:ext cx="6858357" cy="2271355"/>
          </a:xfrm>
          <a:prstGeom prst="rect">
            <a:avLst/>
          </a:prstGeom>
        </p:spPr>
      </p:pic>
      <p:sp>
        <p:nvSpPr>
          <p:cNvPr id="7" name="文本框 6"/>
          <p:cNvSpPr txBox="1"/>
          <p:nvPr/>
        </p:nvSpPr>
        <p:spPr>
          <a:xfrm>
            <a:off x="47268" y="2598713"/>
            <a:ext cx="6858357" cy="437515"/>
          </a:xfrm>
          <a:prstGeom prst="rect">
            <a:avLst/>
          </a:prstGeom>
          <a:noFill/>
        </p:spPr>
        <p:txBody>
          <a:bodyPr wrap="square" rtlCol="0">
            <a:spAutoFit/>
          </a:bodyPr>
          <a:lstStyle/>
          <a:p>
            <a:pPr algn="ctr"/>
            <a:r>
              <a:rPr lang="en-US" altLang="zh-CN" sz="2250" b="1">
                <a:solidFill>
                  <a:schemeClr val="accent2"/>
                </a:solidFill>
                <a:latin typeface="Times New Roman" panose="02020603050405020304" charset="0"/>
                <a:ea typeface="PMingLiU-ExtB" panose="02020500000000000000" charset="-120"/>
                <a:cs typeface="Times New Roman" panose="02020603050405020304" charset="0"/>
              </a:rPr>
              <a:t>CALL FOR TUTORIAL</a:t>
            </a:r>
          </a:p>
        </p:txBody>
      </p:sp>
      <p:sp>
        <p:nvSpPr>
          <p:cNvPr id="2" name="文本框 1"/>
          <p:cNvSpPr txBox="1"/>
          <p:nvPr/>
        </p:nvSpPr>
        <p:spPr>
          <a:xfrm>
            <a:off x="158036" y="3169578"/>
            <a:ext cx="2112724" cy="3067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400" b="1" dirty="0">
                <a:solidFill>
                  <a:srgbClr val="0070C0"/>
                </a:solidFill>
                <a:effectLst/>
                <a:latin typeface="Arial Black" panose="020B0A04020102020204" pitchFamily="34" charset="0"/>
                <a:cs typeface="Arial" panose="020B0604020202020204" pitchFamily="34" charset="0"/>
              </a:rPr>
              <a:t>Tutorial Title: </a:t>
            </a:r>
          </a:p>
        </p:txBody>
      </p:sp>
      <p:sp>
        <p:nvSpPr>
          <p:cNvPr id="5" name="文本框 4"/>
          <p:cNvSpPr txBox="1"/>
          <p:nvPr/>
        </p:nvSpPr>
        <p:spPr>
          <a:xfrm>
            <a:off x="158115" y="3679825"/>
            <a:ext cx="6303645" cy="3067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400" b="1" dirty="0">
                <a:solidFill>
                  <a:srgbClr val="0070C0"/>
                </a:solidFill>
                <a:effectLst/>
                <a:latin typeface="Arial Black" panose="020B0A04020102020204" pitchFamily="34" charset="0"/>
                <a:cs typeface="Arial" panose="020B0604020202020204" pitchFamily="34" charset="0"/>
              </a:rPr>
              <a:t>Tutorial Description:</a:t>
            </a:r>
            <a:endParaRPr lang="zh-CN" altLang="en-US" sz="1000" i="1" dirty="0">
              <a:solidFill>
                <a:schemeClr val="tx1">
                  <a:lumMod val="65000"/>
                  <a:lumOff val="35000"/>
                </a:schemeClr>
              </a:solidFill>
              <a:effectLst/>
              <a:latin typeface="Times New Roman" panose="02020603050405020304" charset="0"/>
              <a:cs typeface="Times New Roman" panose="02020603050405020304" charset="0"/>
            </a:endParaRPr>
          </a:p>
        </p:txBody>
      </p:sp>
      <p:sp>
        <p:nvSpPr>
          <p:cNvPr id="3" name="文本框 2"/>
          <p:cNvSpPr txBox="1"/>
          <p:nvPr/>
        </p:nvSpPr>
        <p:spPr>
          <a:xfrm>
            <a:off x="9009380" y="3504565"/>
            <a:ext cx="2286000" cy="368300"/>
          </a:xfrm>
          <a:prstGeom prst="rect">
            <a:avLst/>
          </a:prstGeom>
          <a:noFill/>
        </p:spPr>
        <p:txBody>
          <a:bodyPr wrap="square" rtlCol="0">
            <a:spAutoFit/>
          </a:bodyPr>
          <a:lstStyle/>
          <a:p>
            <a:endParaRPr lang="zh-CN" altLang="en-US"/>
          </a:p>
        </p:txBody>
      </p:sp>
      <p:sp>
        <p:nvSpPr>
          <p:cNvPr id="20" name="文本框 19"/>
          <p:cNvSpPr txBox="1"/>
          <p:nvPr/>
        </p:nvSpPr>
        <p:spPr>
          <a:xfrm>
            <a:off x="801102" y="9321249"/>
            <a:ext cx="5350687" cy="461665"/>
          </a:xfrm>
          <a:prstGeom prst="rect">
            <a:avLst/>
          </a:prstGeom>
          <a:noFill/>
        </p:spPr>
        <p:txBody>
          <a:bodyPr wrap="square">
            <a:spAutoFit/>
          </a:bodyPr>
          <a:lstStyle/>
          <a:p>
            <a:pPr algn="ctr"/>
            <a:r>
              <a:rPr lang="en-US" altLang="zh-CN" sz="2400" b="1" dirty="0">
                <a:solidFill>
                  <a:schemeClr val="bg1"/>
                </a:solidFill>
                <a:effectLst/>
                <a:latin typeface="+mn-ea"/>
                <a:sym typeface="+mn-ea"/>
              </a:rPr>
              <a:t>http://www.wipda-asia2025.org</a:t>
            </a:r>
            <a:endParaRPr lang="en-US" sz="2400" dirty="0">
              <a:solidFill>
                <a:schemeClr val="bg1"/>
              </a:solidFill>
            </a:endParaRPr>
          </a:p>
        </p:txBody>
      </p:sp>
      <p:sp>
        <p:nvSpPr>
          <p:cNvPr id="15" name="文本框 14"/>
          <p:cNvSpPr txBox="1"/>
          <p:nvPr/>
        </p:nvSpPr>
        <p:spPr>
          <a:xfrm>
            <a:off x="158115" y="4022725"/>
            <a:ext cx="6637655" cy="5988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lnSpc>
                <a:spcPct val="110000"/>
              </a:lnSpc>
              <a:spcBef>
                <a:spcPts val="0"/>
              </a:spcBef>
              <a:spcAft>
                <a:spcPts val="0"/>
              </a:spcAft>
            </a:pPr>
            <a:r>
              <a:rPr lang="zh-CN" altLang="en-US" sz="1000" i="1" dirty="0">
                <a:solidFill>
                  <a:schemeClr val="accent5">
                    <a:lumMod val="75000"/>
                  </a:schemeClr>
                </a:solidFill>
                <a:effectLst/>
                <a:latin typeface="Times New Roman" panose="02020603050405020304" charset="0"/>
                <a:cs typeface="Times New Roman" panose="02020603050405020304" charset="0"/>
                <a:sym typeface="+mn-ea"/>
              </a:rPr>
              <a:t>（</a:t>
            </a:r>
            <a:r>
              <a:rPr lang="en-US" altLang="zh-CN" sz="1000" i="1" dirty="0">
                <a:solidFill>
                  <a:schemeClr val="accent5">
                    <a:lumMod val="75000"/>
                  </a:schemeClr>
                </a:solidFill>
                <a:effectLst/>
                <a:latin typeface="Times New Roman" panose="02020603050405020304" charset="0"/>
                <a:cs typeface="Times New Roman" panose="02020603050405020304" charset="0"/>
                <a:sym typeface="+mn-ea"/>
              </a:rPr>
              <a:t>The description should cover its category, objectives, content, originality, and the timeliness of the proposal. Additionally, it should explain the potential impact on the development of wide bandgap power devices and applications, as well as any broader implications.</a:t>
            </a:r>
            <a:r>
              <a:rPr lang="zh-CN" altLang="en-US" sz="1000" i="1" dirty="0">
                <a:solidFill>
                  <a:schemeClr val="accent5">
                    <a:lumMod val="75000"/>
                  </a:schemeClr>
                </a:solidFill>
                <a:effectLst/>
                <a:latin typeface="Times New Roman" panose="02020603050405020304" charset="0"/>
                <a:cs typeface="Times New Roman" panose="02020603050405020304" charset="0"/>
                <a:sym typeface="+mn-ea"/>
              </a:rPr>
              <a:t>）</a:t>
            </a:r>
          </a:p>
        </p:txBody>
      </p:sp>
      <p:sp>
        <p:nvSpPr>
          <p:cNvPr id="4" name="文本框 3"/>
          <p:cNvSpPr txBox="1"/>
          <p:nvPr/>
        </p:nvSpPr>
        <p:spPr>
          <a:xfrm>
            <a:off x="10646410" y="6579870"/>
            <a:ext cx="2286000" cy="368300"/>
          </a:xfrm>
          <a:prstGeom prst="rect">
            <a:avLst/>
          </a:prstGeom>
          <a:noFill/>
        </p:spPr>
        <p:txBody>
          <a:bodyPr wrap="square" rtlCol="0">
            <a:spAutoFit/>
          </a:bodyPr>
          <a:lstStyle/>
          <a:p>
            <a:endParaRPr lang="zh-CN" altLang="en-US"/>
          </a:p>
        </p:txBody>
      </p:sp>
    </p:spTree>
  </p:cSld>
  <p:clrMapOvr>
    <a:masterClrMapping/>
  </p:clrMapOvr>
  <p:transition advTm="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custDataLst>
              <p:tags r:id="rId1"/>
            </p:custDataLst>
          </p:nvPr>
        </p:nvGrpSpPr>
        <p:grpSpPr>
          <a:xfrm>
            <a:off x="505460" y="1771650"/>
            <a:ext cx="5796915" cy="3355340"/>
            <a:chOff x="633" y="8617"/>
            <a:chExt cx="9129" cy="5284"/>
          </a:xfrm>
        </p:grpSpPr>
        <p:sp>
          <p:nvSpPr>
            <p:cNvPr id="24" name="文本框 23"/>
            <p:cNvSpPr txBox="1"/>
            <p:nvPr>
              <p:custDataLst>
                <p:tags r:id="rId2"/>
              </p:custDataLst>
            </p:nvPr>
          </p:nvSpPr>
          <p:spPr>
            <a:xfrm>
              <a:off x="2183" y="8617"/>
              <a:ext cx="2965" cy="96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Title, Name, Organization, Country </a:t>
              </a:r>
            </a:p>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Email Address</a:t>
              </a:r>
            </a:p>
          </p:txBody>
        </p:sp>
        <p:sp>
          <p:nvSpPr>
            <p:cNvPr id="28" name="文本框 27"/>
            <p:cNvSpPr txBox="1"/>
            <p:nvPr>
              <p:custDataLst>
                <p:tags r:id="rId3"/>
              </p:custDataLst>
            </p:nvPr>
          </p:nvSpPr>
          <p:spPr>
            <a:xfrm>
              <a:off x="2183" y="10467"/>
              <a:ext cx="2901" cy="96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Title, Name, Organization, Country </a:t>
              </a:r>
            </a:p>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Email Address</a:t>
              </a:r>
            </a:p>
          </p:txBody>
        </p:sp>
        <p:sp>
          <p:nvSpPr>
            <p:cNvPr id="29" name="文本框 28"/>
            <p:cNvSpPr txBox="1"/>
            <p:nvPr>
              <p:custDataLst>
                <p:tags r:id="rId4"/>
              </p:custDataLst>
            </p:nvPr>
          </p:nvSpPr>
          <p:spPr>
            <a:xfrm>
              <a:off x="2183" y="12309"/>
              <a:ext cx="2965" cy="96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Title, Name, Organization, Country </a:t>
              </a:r>
            </a:p>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Email Address</a:t>
              </a:r>
            </a:p>
          </p:txBody>
        </p:sp>
        <p:sp>
          <p:nvSpPr>
            <p:cNvPr id="30" name="矩形 29"/>
            <p:cNvSpPr/>
            <p:nvPr>
              <p:custDataLst>
                <p:tags r:id="rId5"/>
              </p:custDataLst>
            </p:nvPr>
          </p:nvSpPr>
          <p:spPr>
            <a:xfrm>
              <a:off x="633" y="8617"/>
              <a:ext cx="1387" cy="1584"/>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1" name="矩形 30"/>
            <p:cNvSpPr/>
            <p:nvPr>
              <p:custDataLst>
                <p:tags r:id="rId6"/>
              </p:custDataLst>
            </p:nvPr>
          </p:nvSpPr>
          <p:spPr>
            <a:xfrm>
              <a:off x="633" y="10467"/>
              <a:ext cx="1387" cy="1584"/>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2" name="矩形 31"/>
            <p:cNvSpPr/>
            <p:nvPr>
              <p:custDataLst>
                <p:tags r:id="rId7"/>
              </p:custDataLst>
            </p:nvPr>
          </p:nvSpPr>
          <p:spPr>
            <a:xfrm>
              <a:off x="633" y="12317"/>
              <a:ext cx="1387" cy="1584"/>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3" name="文本框 32"/>
            <p:cNvSpPr txBox="1"/>
            <p:nvPr>
              <p:custDataLst>
                <p:tags r:id="rId8"/>
              </p:custDataLst>
            </p:nvPr>
          </p:nvSpPr>
          <p:spPr>
            <a:xfrm>
              <a:off x="6797" y="8618"/>
              <a:ext cx="2965" cy="96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Title, Name, Organization, Country </a:t>
              </a:r>
            </a:p>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Email Address</a:t>
              </a:r>
            </a:p>
          </p:txBody>
        </p:sp>
        <p:sp>
          <p:nvSpPr>
            <p:cNvPr id="34" name="文本框 33"/>
            <p:cNvSpPr txBox="1"/>
            <p:nvPr>
              <p:custDataLst>
                <p:tags r:id="rId9"/>
              </p:custDataLst>
            </p:nvPr>
          </p:nvSpPr>
          <p:spPr>
            <a:xfrm>
              <a:off x="6797" y="10467"/>
              <a:ext cx="2901" cy="96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Title, Name, Organization, Country </a:t>
              </a:r>
            </a:p>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Email Address</a:t>
              </a:r>
            </a:p>
          </p:txBody>
        </p:sp>
        <p:sp>
          <p:nvSpPr>
            <p:cNvPr id="35" name="文本框 34"/>
            <p:cNvSpPr txBox="1"/>
            <p:nvPr>
              <p:custDataLst>
                <p:tags r:id="rId10"/>
              </p:custDataLst>
            </p:nvPr>
          </p:nvSpPr>
          <p:spPr>
            <a:xfrm>
              <a:off x="6797" y="12309"/>
              <a:ext cx="2965" cy="96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Title, Name, Organization, Country </a:t>
              </a:r>
            </a:p>
            <a:p>
              <a:pPr algn="l"/>
              <a:r>
                <a:rPr lang="en-US" altLang="zh-CN" sz="1125" dirty="0">
                  <a:solidFill>
                    <a:schemeClr val="tx1">
                      <a:lumMod val="85000"/>
                      <a:lumOff val="15000"/>
                    </a:schemeClr>
                  </a:solidFill>
                  <a:effectLst/>
                  <a:latin typeface="Arial" panose="020B0604020202020204" pitchFamily="34" charset="0"/>
                  <a:cs typeface="Arial" panose="020B0604020202020204" pitchFamily="34" charset="0"/>
                  <a:sym typeface="+mn-ea"/>
                </a:rPr>
                <a:t>Email Address</a:t>
              </a:r>
            </a:p>
          </p:txBody>
        </p:sp>
        <p:sp>
          <p:nvSpPr>
            <p:cNvPr id="36" name="矩形 35"/>
            <p:cNvSpPr/>
            <p:nvPr>
              <p:custDataLst>
                <p:tags r:id="rId11"/>
              </p:custDataLst>
            </p:nvPr>
          </p:nvSpPr>
          <p:spPr>
            <a:xfrm>
              <a:off x="5247" y="8617"/>
              <a:ext cx="1387" cy="1584"/>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7" name="矩形 36"/>
            <p:cNvSpPr/>
            <p:nvPr>
              <p:custDataLst>
                <p:tags r:id="rId12"/>
              </p:custDataLst>
            </p:nvPr>
          </p:nvSpPr>
          <p:spPr>
            <a:xfrm>
              <a:off x="5247" y="10467"/>
              <a:ext cx="1387" cy="1584"/>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8" name="矩形 37"/>
            <p:cNvSpPr/>
            <p:nvPr>
              <p:custDataLst>
                <p:tags r:id="rId13"/>
              </p:custDataLst>
            </p:nvPr>
          </p:nvSpPr>
          <p:spPr>
            <a:xfrm>
              <a:off x="5247" y="12317"/>
              <a:ext cx="1387" cy="1584"/>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5" name="文本框 4"/>
          <p:cNvSpPr txBox="1"/>
          <p:nvPr/>
        </p:nvSpPr>
        <p:spPr>
          <a:xfrm>
            <a:off x="547926" y="5772796"/>
            <a:ext cx="4161949" cy="275590"/>
          </a:xfrm>
          <a:prstGeom prst="rect">
            <a:avLst/>
          </a:prstGeom>
          <a:noFill/>
        </p:spPr>
        <p:txBody>
          <a:bodyPr wrap="square" rtlCol="0" anchor="ctr" anchorCtr="0">
            <a:spAutoFit/>
            <a:scene3d>
              <a:camera prst="orthographicFront"/>
              <a:lightRig rig="soft" dir="t">
                <a:rot lat="0" lon="0" rev="15600000"/>
              </a:lightRig>
            </a:scene3d>
            <a:sp3d extrusionH="57150" prstMaterial="softEdge">
              <a:bevelT w="25400" h="38100"/>
            </a:sp3d>
          </a:bodyPr>
          <a:lstStyle/>
          <a:p>
            <a:pPr indent="0" algn="l" fontAlgn="auto">
              <a:lnSpc>
                <a:spcPct val="100000"/>
              </a:lnSpc>
            </a:pPr>
            <a:r>
              <a:rPr lang="en-US" altLang="zh-CN" sz="1200" dirty="0">
                <a:solidFill>
                  <a:srgbClr val="FF0000"/>
                </a:solidFill>
                <a:effectLst/>
                <a:latin typeface="Arial" panose="020B0604020202020204" pitchFamily="34" charset="0"/>
                <a:cs typeface="Arial" panose="020B0604020202020204" pitchFamily="34" charset="0"/>
              </a:rPr>
              <a:t>Tutorial Proposal Submission Deadline:</a:t>
            </a:r>
            <a:r>
              <a:rPr lang="en-US" altLang="en-US" sz="1200" dirty="0">
                <a:solidFill>
                  <a:srgbClr val="FF0000"/>
                </a:solidFill>
                <a:effectLst/>
                <a:latin typeface="Arial" panose="020B0604020202020204" pitchFamily="34" charset="0"/>
                <a:cs typeface="Arial" panose="020B0604020202020204" pitchFamily="34" charset="0"/>
              </a:rPr>
              <a:t> </a:t>
            </a:r>
            <a:r>
              <a:rPr lang="en-US" altLang="zh-CN" sz="1200" dirty="0">
                <a:solidFill>
                  <a:srgbClr val="FF0000"/>
                </a:solidFill>
                <a:latin typeface="Arial" panose="020B0604020202020204" pitchFamily="34" charset="0"/>
                <a:cs typeface="Arial" panose="020B0604020202020204" pitchFamily="34" charset="0"/>
              </a:rPr>
              <a:t>April</a:t>
            </a:r>
            <a:r>
              <a:rPr lang="en-US" altLang="zh-CN" sz="1200" dirty="0">
                <a:solidFill>
                  <a:srgbClr val="FF0000"/>
                </a:solidFill>
                <a:effectLst/>
                <a:latin typeface="Arial" panose="020B0604020202020204" pitchFamily="34" charset="0"/>
                <a:cs typeface="Arial" panose="020B0604020202020204" pitchFamily="34" charset="0"/>
              </a:rPr>
              <a:t> 22, 2025</a:t>
            </a:r>
          </a:p>
        </p:txBody>
      </p:sp>
      <p:sp>
        <p:nvSpPr>
          <p:cNvPr id="12" name="文本框 11"/>
          <p:cNvSpPr txBox="1"/>
          <p:nvPr/>
        </p:nvSpPr>
        <p:spPr>
          <a:xfrm>
            <a:off x="548005" y="1381125"/>
            <a:ext cx="5530215" cy="3067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l"/>
            <a:r>
              <a:rPr lang="en-US" altLang="zh-CN" sz="1400" b="1" dirty="0">
                <a:solidFill>
                  <a:srgbClr val="0070C0"/>
                </a:solidFill>
                <a:effectLst/>
                <a:latin typeface="Arial Black" panose="020B0A04020102020204" pitchFamily="34" charset="0"/>
                <a:cs typeface="Arial" panose="020B0604020202020204" pitchFamily="34" charset="0"/>
                <a:sym typeface="+mn-ea"/>
              </a:rPr>
              <a:t>Tutorial Organizers:</a:t>
            </a:r>
          </a:p>
        </p:txBody>
      </p:sp>
      <p:sp>
        <p:nvSpPr>
          <p:cNvPr id="13" name="文本框 12"/>
          <p:cNvSpPr txBox="1"/>
          <p:nvPr/>
        </p:nvSpPr>
        <p:spPr>
          <a:xfrm>
            <a:off x="505460" y="5507872"/>
            <a:ext cx="4161949" cy="3067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indent="0" algn="l" fontAlgn="auto">
              <a:lnSpc>
                <a:spcPct val="100000"/>
              </a:lnSpc>
            </a:pPr>
            <a:r>
              <a:rPr lang="en-US" altLang="zh-CN" sz="1400" b="1" dirty="0">
                <a:solidFill>
                  <a:srgbClr val="0070C0"/>
                </a:solidFill>
                <a:effectLst/>
                <a:latin typeface="Arial Black" panose="020B0A04020102020204" pitchFamily="34" charset="0"/>
                <a:cs typeface="Arial" panose="020B0604020202020204" pitchFamily="34" charset="0"/>
                <a:sym typeface="+mn-ea"/>
              </a:rPr>
              <a:t>Important Date:</a:t>
            </a:r>
          </a:p>
        </p:txBody>
      </p:sp>
      <p:sp>
        <p:nvSpPr>
          <p:cNvPr id="15" name="文本框 14"/>
          <p:cNvSpPr txBox="1"/>
          <p:nvPr/>
        </p:nvSpPr>
        <p:spPr>
          <a:xfrm>
            <a:off x="505460" y="7175710"/>
            <a:ext cx="5562600" cy="829945"/>
          </a:xfrm>
          <a:prstGeom prst="rect">
            <a:avLst/>
          </a:prstGeom>
          <a:noFill/>
        </p:spPr>
        <p:txBody>
          <a:bodyPr wrap="square" rtlCol="0" anchor="ctr" anchorCtr="0">
            <a:spAutoFit/>
            <a:scene3d>
              <a:camera prst="orthographicFront"/>
              <a:lightRig rig="soft" dir="t">
                <a:rot lat="0" lon="0" rev="15600000"/>
              </a:lightRig>
            </a:scene3d>
            <a:sp3d extrusionH="57150" prstMaterial="softEdge">
              <a:bevelT w="25400" h="38100"/>
            </a:sp3d>
          </a:bodyPr>
          <a:lstStyle/>
          <a:p>
            <a:pPr indent="0" algn="l" fontAlgn="auto">
              <a:lnSpc>
                <a:spcPct val="100000"/>
              </a:lnSpc>
            </a:pPr>
            <a:r>
              <a:rPr lang="en-US" altLang="zh-CN" sz="1200" dirty="0">
                <a:solidFill>
                  <a:schemeClr val="tx1"/>
                </a:solidFill>
                <a:effectLst/>
                <a:latin typeface="Arial" panose="020B0604020202020204" pitchFamily="34" charset="0"/>
                <a:cs typeface="Arial" panose="020B0604020202020204" pitchFamily="34" charset="0"/>
                <a:sym typeface="+mn-ea"/>
              </a:rPr>
              <a:t>To submit your tutorial proposal(s), please provide the necessary information in</a:t>
            </a:r>
            <a:r>
              <a:rPr lang="en-US" altLang="zh-CN" sz="1200" b="1" dirty="0">
                <a:solidFill>
                  <a:schemeClr val="tx1"/>
                </a:solidFill>
                <a:effectLst/>
                <a:latin typeface="Arial" panose="020B0604020202020204" pitchFamily="34" charset="0"/>
                <a:cs typeface="Arial" panose="020B0604020202020204" pitchFamily="34" charset="0"/>
                <a:sym typeface="+mn-ea"/>
              </a:rPr>
              <a:t> </a:t>
            </a:r>
            <a:r>
              <a:rPr lang="en-US" altLang="zh-CN" sz="1200" b="1" u="sng" dirty="0">
                <a:solidFill>
                  <a:schemeClr val="tx1"/>
                </a:solidFill>
                <a:effectLst/>
                <a:latin typeface="Arial" panose="020B0604020202020204" pitchFamily="34" charset="0"/>
                <a:cs typeface="Arial" panose="020B0604020202020204" pitchFamily="34" charset="0"/>
                <a:sym typeface="+mn-ea"/>
              </a:rPr>
              <a:t>WIPDA ASIA 2025 Call for Tutorial PPT</a:t>
            </a:r>
            <a:r>
              <a:rPr lang="en-US" altLang="zh-CN" sz="1200" b="1" dirty="0">
                <a:solidFill>
                  <a:schemeClr val="tx1"/>
                </a:solidFill>
                <a:effectLst/>
                <a:latin typeface="Arial" panose="020B0604020202020204" pitchFamily="34" charset="0"/>
                <a:cs typeface="Arial" panose="020B0604020202020204" pitchFamily="34" charset="0"/>
                <a:sym typeface="+mn-ea"/>
              </a:rPr>
              <a:t> file</a:t>
            </a:r>
            <a:r>
              <a:rPr lang="en-US" altLang="zh-CN" sz="1200" b="1" dirty="0">
                <a:solidFill>
                  <a:schemeClr val="accent2">
                    <a:lumMod val="75000"/>
                  </a:schemeClr>
                </a:solidFill>
                <a:effectLst/>
                <a:latin typeface="Arial" panose="020B0604020202020204" pitchFamily="34" charset="0"/>
                <a:cs typeface="Arial" panose="020B0604020202020204" pitchFamily="34" charset="0"/>
                <a:sym typeface="+mn-ea"/>
              </a:rPr>
              <a:t> (download at https://www.wipda-asia2025.org/specialsession.html) </a:t>
            </a:r>
            <a:r>
              <a:rPr lang="en-US" altLang="zh-CN" sz="1200" dirty="0">
                <a:solidFill>
                  <a:schemeClr val="tx1"/>
                </a:solidFill>
                <a:effectLst/>
                <a:latin typeface="Arial" panose="020B0604020202020204" pitchFamily="34" charset="0"/>
                <a:cs typeface="Arial" panose="020B0604020202020204" pitchFamily="34" charset="0"/>
                <a:sym typeface="+mn-ea"/>
              </a:rPr>
              <a:t>and send to the email address: zhoutj22@mails.tsinghua.edu.cn.</a:t>
            </a:r>
          </a:p>
        </p:txBody>
      </p:sp>
      <p:sp>
        <p:nvSpPr>
          <p:cNvPr id="16" name="文本框 15"/>
          <p:cNvSpPr txBox="1"/>
          <p:nvPr/>
        </p:nvSpPr>
        <p:spPr>
          <a:xfrm>
            <a:off x="505460" y="6889150"/>
            <a:ext cx="5866765" cy="3067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indent="0" algn="l" fontAlgn="auto">
              <a:lnSpc>
                <a:spcPct val="100000"/>
              </a:lnSpc>
            </a:pPr>
            <a:r>
              <a:rPr lang="en-US" altLang="zh-CN" sz="1400" b="1" dirty="0">
                <a:solidFill>
                  <a:srgbClr val="0070C0"/>
                </a:solidFill>
                <a:effectLst/>
                <a:latin typeface="Arial Black" panose="020B0A04020102020204" pitchFamily="34" charset="0"/>
                <a:cs typeface="Arial" panose="020B0604020202020204" pitchFamily="34" charset="0"/>
                <a:sym typeface="+mn-ea"/>
              </a:rPr>
              <a:t>Tutorial Proposal Submission Instruction:</a:t>
            </a:r>
          </a:p>
        </p:txBody>
      </p:sp>
      <p:sp>
        <p:nvSpPr>
          <p:cNvPr id="20" name="文本框 19"/>
          <p:cNvSpPr txBox="1"/>
          <p:nvPr/>
        </p:nvSpPr>
        <p:spPr>
          <a:xfrm>
            <a:off x="9690100" y="1679575"/>
            <a:ext cx="2286000" cy="368300"/>
          </a:xfrm>
          <a:prstGeom prst="rect">
            <a:avLst/>
          </a:prstGeom>
          <a:noFill/>
        </p:spPr>
        <p:txBody>
          <a:bodyPr wrap="square" rtlCol="0">
            <a:spAutoFit/>
          </a:bodyPr>
          <a:lstStyle/>
          <a:p>
            <a:endParaRPr lang="zh-CN" altLang="en-US"/>
          </a:p>
        </p:txBody>
      </p:sp>
      <p:sp>
        <p:nvSpPr>
          <p:cNvPr id="3" name="文本框 2"/>
          <p:cNvSpPr txBox="1"/>
          <p:nvPr/>
        </p:nvSpPr>
        <p:spPr>
          <a:xfrm>
            <a:off x="9512935" y="4205605"/>
            <a:ext cx="2286000" cy="368300"/>
          </a:xfrm>
          <a:prstGeom prst="rect">
            <a:avLst/>
          </a:prstGeom>
          <a:noFill/>
        </p:spPr>
        <p:txBody>
          <a:bodyPr wrap="square" rtlCol="0">
            <a:spAutoFit/>
          </a:bodyPr>
          <a:lstStyle/>
          <a:p>
            <a:endParaRPr lang="zh-CN" altLang="en-US"/>
          </a:p>
        </p:txBody>
      </p:sp>
      <p:sp>
        <p:nvSpPr>
          <p:cNvPr id="18" name="文本框 17"/>
          <p:cNvSpPr txBox="1"/>
          <p:nvPr/>
        </p:nvSpPr>
        <p:spPr>
          <a:xfrm>
            <a:off x="520064" y="8105588"/>
            <a:ext cx="6044509" cy="563245"/>
          </a:xfrm>
          <a:prstGeom prst="rect">
            <a:avLst/>
          </a:prstGeom>
          <a:noFill/>
        </p:spPr>
        <p:txBody>
          <a:bodyPr wrap="square" rtlCol="0">
            <a:noAutofit/>
            <a:scene3d>
              <a:camera prst="orthographicFront"/>
              <a:lightRig rig="soft" dir="t">
                <a:rot lat="0" lon="0" rev="15600000"/>
              </a:lightRig>
            </a:scene3d>
            <a:sp3d extrusionH="57150" prstMaterial="softEdge">
              <a:bevelT w="25400" h="38100"/>
            </a:sp3d>
          </a:bodyPr>
          <a:lstStyle/>
          <a:p>
            <a:pPr indent="0" algn="just" fontAlgn="auto">
              <a:lnSpc>
                <a:spcPct val="100000"/>
              </a:lnSpc>
            </a:pPr>
            <a:r>
              <a:rPr lang="en-US" altLang="zh-CN" sz="1400" b="1" dirty="0">
                <a:solidFill>
                  <a:srgbClr val="0070C0"/>
                </a:solidFill>
                <a:effectLst/>
                <a:latin typeface="Arial Black" panose="020B0A04020102020204" pitchFamily="34" charset="0"/>
                <a:cs typeface="Arial" panose="020B0604020202020204" pitchFamily="34" charset="0"/>
                <a:sym typeface="+mn-ea"/>
              </a:rPr>
              <a:t>Contact：</a:t>
            </a:r>
          </a:p>
          <a:p>
            <a:pPr indent="0" algn="just" fontAlgn="auto">
              <a:lnSpc>
                <a:spcPct val="100000"/>
              </a:lnSpc>
            </a:pPr>
            <a:r>
              <a:rPr lang="en-US" altLang="zh-CN" sz="1200" dirty="0">
                <a:effectLst/>
                <a:latin typeface="Arial" panose="020B0604020202020204" pitchFamily="34" charset="0"/>
                <a:cs typeface="Arial" panose="020B0604020202020204" pitchFamily="34" charset="0"/>
                <a:sym typeface="+mn-ea"/>
              </a:rPr>
              <a:t>For questions, Please contact: </a:t>
            </a:r>
            <a:r>
              <a:rPr lang="en-US" altLang="zh-CN" sz="1200" b="1" dirty="0">
                <a:latin typeface="Arial" panose="020B0604020202020204" pitchFamily="34" charset="0"/>
                <a:cs typeface="Arial" panose="020B0604020202020204" pitchFamily="34" charset="0"/>
                <a:sym typeface="+mn-ea"/>
              </a:rPr>
              <a:t>Prof. </a:t>
            </a:r>
            <a:r>
              <a:rPr lang="en-US" altLang="zh-CN" sz="1200" b="1">
                <a:latin typeface="Arial" panose="020B0604020202020204" pitchFamily="34" charset="0"/>
                <a:cs typeface="Arial" panose="020B0604020202020204" pitchFamily="34" charset="0"/>
                <a:sym typeface="+mn-ea"/>
              </a:rPr>
              <a:t>Biao Zhao</a:t>
            </a:r>
            <a:r>
              <a:rPr lang="en-US" altLang="zh-CN" sz="1200" b="1">
                <a:effectLst/>
                <a:latin typeface="Arial" panose="020B0604020202020204" pitchFamily="34" charset="0"/>
                <a:cs typeface="Arial" panose="020B0604020202020204" pitchFamily="34" charset="0"/>
                <a:sym typeface="+mn-ea"/>
              </a:rPr>
              <a:t> </a:t>
            </a:r>
            <a:r>
              <a:rPr lang="en-US" altLang="zh-CN" sz="1200" b="1" dirty="0">
                <a:effectLst/>
                <a:latin typeface="Arial" panose="020B0604020202020204" pitchFamily="34" charset="0"/>
                <a:cs typeface="Arial" panose="020B0604020202020204" pitchFamily="34" charset="0"/>
                <a:sym typeface="+mn-ea"/>
              </a:rPr>
              <a:t>at </a:t>
            </a: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sym typeface="+mn-ea"/>
              </a:rPr>
              <a:t>zhoutj22@mails.tsinghua.edu.cn</a:t>
            </a: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sym typeface="+mn-ea"/>
              </a:rPr>
              <a:t>.</a:t>
            </a:r>
            <a:endParaRPr lang="en-US" altLang="zh-CN" sz="1200" b="1" dirty="0">
              <a:effectLst/>
              <a:latin typeface="Arial" panose="020B0604020202020204" pitchFamily="34" charset="0"/>
              <a:cs typeface="Arial" panose="020B0604020202020204" pitchFamily="34" charset="0"/>
              <a:sym typeface="+mn-ea"/>
            </a:endParaRPr>
          </a:p>
        </p:txBody>
      </p:sp>
      <p:sp>
        <p:nvSpPr>
          <p:cNvPr id="4" name="文本框 3"/>
          <p:cNvSpPr txBox="1"/>
          <p:nvPr/>
        </p:nvSpPr>
        <p:spPr>
          <a:xfrm>
            <a:off x="505460" y="6182377"/>
            <a:ext cx="5866765" cy="30670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indent="0" algn="l" fontAlgn="auto">
              <a:lnSpc>
                <a:spcPct val="100000"/>
              </a:lnSpc>
            </a:pPr>
            <a:r>
              <a:rPr lang="en-US" altLang="zh-CN" sz="1400" b="1" dirty="0">
                <a:solidFill>
                  <a:srgbClr val="0070C0"/>
                </a:solidFill>
                <a:effectLst/>
                <a:latin typeface="Arial Black" panose="020B0A04020102020204" pitchFamily="34" charset="0"/>
                <a:cs typeface="Arial" panose="020B0604020202020204" pitchFamily="34" charset="0"/>
                <a:sym typeface="+mn-ea"/>
              </a:rPr>
              <a:t>The length of the tutorial : </a:t>
            </a:r>
          </a:p>
        </p:txBody>
      </p:sp>
      <p:sp>
        <p:nvSpPr>
          <p:cNvPr id="6" name="文本框 5"/>
          <p:cNvSpPr txBox="1"/>
          <p:nvPr/>
        </p:nvSpPr>
        <p:spPr>
          <a:xfrm>
            <a:off x="611936" y="6485278"/>
            <a:ext cx="4161949" cy="275590"/>
          </a:xfrm>
          <a:prstGeom prst="rect">
            <a:avLst/>
          </a:prstGeom>
          <a:noFill/>
        </p:spPr>
        <p:txBody>
          <a:bodyPr wrap="square" rtlCol="0" anchor="ctr" anchorCtr="0">
            <a:spAutoFit/>
            <a:scene3d>
              <a:camera prst="orthographicFront"/>
              <a:lightRig rig="soft" dir="t">
                <a:rot lat="0" lon="0" rev="15600000"/>
              </a:lightRig>
            </a:scene3d>
            <a:sp3d extrusionH="57150" prstMaterial="softEdge">
              <a:bevelT w="25400" h="38100"/>
            </a:sp3d>
          </a:bodyPr>
          <a:lstStyle/>
          <a:p>
            <a:pPr indent="0" algn="l" fontAlgn="auto">
              <a:lnSpc>
                <a:spcPct val="100000"/>
              </a:lnSpc>
            </a:pPr>
            <a:r>
              <a:rPr lang="en-US" altLang="zh-CN" sz="1200" dirty="0">
                <a:solidFill>
                  <a:srgbClr val="FF0000"/>
                </a:solidFill>
                <a:latin typeface="Arial" panose="020B0604020202020204" pitchFamily="34" charset="0"/>
                <a:cs typeface="Arial" panose="020B0604020202020204" pitchFamily="34" charset="0"/>
              </a:rPr>
              <a:t>60 minutes</a:t>
            </a:r>
            <a:endParaRPr lang="en-US" altLang="zh-CN" sz="1200" dirty="0">
              <a:solidFill>
                <a:srgbClr val="FF0000"/>
              </a:solidFill>
              <a:effectLst/>
              <a:latin typeface="Arial" panose="020B0604020202020204" pitchFamily="34" charset="0"/>
              <a:cs typeface="Arial" panose="020B0604020202020204" pitchFamily="34" charset="0"/>
            </a:endParaRPr>
          </a:p>
        </p:txBody>
      </p:sp>
      <p:pic>
        <p:nvPicPr>
          <p:cNvPr id="2" name="图片 1" descr="画板 1 副本@4x"/>
          <p:cNvPicPr>
            <a:picLocks noChangeAspect="1"/>
          </p:cNvPicPr>
          <p:nvPr/>
        </p:nvPicPr>
        <p:blipFill>
          <a:blip r:embed="rId16"/>
          <a:stretch>
            <a:fillRect/>
          </a:stretch>
        </p:blipFill>
        <p:spPr>
          <a:xfrm>
            <a:off x="68580" y="8700770"/>
            <a:ext cx="6858000" cy="1174115"/>
          </a:xfrm>
          <a:prstGeom prst="rect">
            <a:avLst/>
          </a:prstGeom>
        </p:spPr>
      </p:pic>
    </p:spTree>
  </p:cSld>
  <p:clrMapOvr>
    <a:masterClrMapping/>
  </p:clrMapOvr>
  <p:transition advTm="0"/>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615.85,&quot;left&quot;:31.65,&quot;top&quot;:94.25,&quot;width&quot;:502.4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fkloj5c">
      <a:majorFont>
        <a:latin typeface="Segoe UI"/>
        <a:ea typeface="微软雅黑"/>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223</Words>
  <Application>Microsoft Office PowerPoint</Application>
  <PresentationFormat>自定义</PresentationFormat>
  <Paragraphs>26</Paragraphs>
  <Slides>2</Slides>
  <Notes>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vt:i4>
      </vt:variant>
    </vt:vector>
  </HeadingPairs>
  <TitlesOfParts>
    <vt:vector size="8" baseType="lpstr">
      <vt:lpstr>等线</vt:lpstr>
      <vt:lpstr>Arial</vt:lpstr>
      <vt:lpstr>Arial Black</vt:lpstr>
      <vt:lpstr>Calibri</vt:lpstr>
      <vt:lpstr>Times New Roman</vt:lpstr>
      <vt:lpstr>Office 主题</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kwin</dc:creator>
  <cp:lastModifiedBy>feng wei</cp:lastModifiedBy>
  <cp:revision>264</cp:revision>
  <dcterms:created xsi:type="dcterms:W3CDTF">2021-06-28T07:35:00Z</dcterms:created>
  <dcterms:modified xsi:type="dcterms:W3CDTF">2025-04-08T07:46:57Z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KSOTemplateUUID">
    <vt:lpwstr>v1.0_mb_dv6euEUVlxlvMIIQ+q1Ueg==</vt:lpwstr>
  </property>
  <property fmtid="{D5CDD505-2E9C-101B-9397-08002B2CF9AE}" pid="4" name="ICV">
    <vt:lpwstr>960FA77A27684A628CFE79AE5C840BF2_12</vt:lpwstr>
  </property>
</Properties>
</file>